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8" r:id="rId2"/>
    <p:sldId id="318" r:id="rId3"/>
    <p:sldId id="319" r:id="rId4"/>
    <p:sldId id="320" r:id="rId5"/>
    <p:sldId id="349" r:id="rId6"/>
    <p:sldId id="350" r:id="rId7"/>
    <p:sldId id="351" r:id="rId8"/>
    <p:sldId id="352" r:id="rId9"/>
    <p:sldId id="353" r:id="rId10"/>
    <p:sldId id="354" r:id="rId11"/>
    <p:sldId id="355" r:id="rId12"/>
    <p:sldId id="360" r:id="rId13"/>
    <p:sldId id="361" r:id="rId14"/>
  </p:sldIdLst>
  <p:sldSz cx="12192000" cy="6858000"/>
  <p:notesSz cx="6858000" cy="9144000"/>
  <p:embeddedFontLst>
    <p:embeddedFont>
      <p:font typeface="等线" panose="02010600030101010101" pitchFamily="2" charset="-122"/>
      <p:regular r:id="rId16"/>
      <p:bold r:id="rId17"/>
    </p:embeddedFont>
    <p:embeddedFont>
      <p:font typeface="OPPOSans R" panose="020B0604020202020204" charset="-122"/>
      <p:regular r:id="rId18"/>
    </p:embeddedFont>
    <p:embeddedFont>
      <p:font typeface="Arial Black" panose="020B0A04020102020204" pitchFamily="34" charset="0"/>
      <p:bold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8">
          <p15:clr>
            <a:srgbClr val="A4A3A4"/>
          </p15:clr>
        </p15:guide>
        <p15:guide id="2" pos="198">
          <p15:clr>
            <a:srgbClr val="A4A3A4"/>
          </p15:clr>
        </p15:guide>
        <p15:guide id="3" pos="416">
          <p15:clr>
            <a:srgbClr val="A4A3A4"/>
          </p15:clr>
        </p15:guide>
        <p15:guide id="4" pos="7264">
          <p15:clr>
            <a:srgbClr val="A4A3A4"/>
          </p15:clr>
        </p15:guide>
        <p15:guide id="5" orient="horz" pos="664">
          <p15:clr>
            <a:srgbClr val="A4A3A4"/>
          </p15:clr>
        </p15:guide>
        <p15:guide id="6" orient="horz" pos="750">
          <p15:clr>
            <a:srgbClr val="A4A3A4"/>
          </p15:clr>
        </p15:guide>
        <p15:guide id="7" orient="horz" pos="39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5307"/>
    <a:srgbClr val="DE7308"/>
    <a:srgbClr val="045249"/>
    <a:srgbClr val="049373"/>
    <a:srgbClr val="64BF9C"/>
    <a:srgbClr val="FC9804"/>
    <a:srgbClr val="C30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9" d="100"/>
          <a:sy n="99" d="100"/>
        </p:scale>
        <p:origin x="78" y="258"/>
      </p:cViewPr>
      <p:guideLst>
        <p:guide orient="horz" pos="2288"/>
        <p:guide pos="198"/>
        <p:guide pos="416"/>
        <p:guide pos="7264"/>
        <p:guide orient="horz" pos="664"/>
        <p:guide orient="horz" pos="750"/>
        <p:guide orient="horz" pos="39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4389400921658997E-2"/>
          <c:y val="3.05127398553004E-2"/>
          <c:w val="0.90345046082949299"/>
          <c:h val="0.74390846178043402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cat>
            <c:multiLvlStrRef>
              <c:f>Sheet1!$B$2:$C$25</c:f>
              <c:multiLvlStrCache>
                <c:ptCount val="24"/>
                <c:lvl>
                  <c:pt idx="0">
                    <c:v>2019</c:v>
                  </c:pt>
                  <c:pt idx="1">
                    <c:v>2019</c:v>
                  </c:pt>
                  <c:pt idx="2">
                    <c:v>2019</c:v>
                  </c:pt>
                  <c:pt idx="3">
                    <c:v>2019</c:v>
                  </c:pt>
                  <c:pt idx="4">
                    <c:v>2020</c:v>
                  </c:pt>
                  <c:pt idx="5">
                    <c:v>2020</c:v>
                  </c:pt>
                  <c:pt idx="6">
                    <c:v>2020</c:v>
                  </c:pt>
                  <c:pt idx="7">
                    <c:v>2020</c:v>
                  </c:pt>
                  <c:pt idx="8">
                    <c:v>2020</c:v>
                  </c:pt>
                  <c:pt idx="9">
                    <c:v>2020</c:v>
                  </c:pt>
                  <c:pt idx="10">
                    <c:v>2020</c:v>
                  </c:pt>
                  <c:pt idx="11">
                    <c:v>2020</c:v>
                  </c:pt>
                  <c:pt idx="12">
                    <c:v>2020</c:v>
                  </c:pt>
                  <c:pt idx="13">
                    <c:v>2020</c:v>
                  </c:pt>
                  <c:pt idx="14">
                    <c:v>2020</c:v>
                  </c:pt>
                  <c:pt idx="15">
                    <c:v>2020</c:v>
                  </c:pt>
                  <c:pt idx="16">
                    <c:v>2021</c:v>
                  </c:pt>
                  <c:pt idx="17">
                    <c:v>2021</c:v>
                  </c:pt>
                  <c:pt idx="18">
                    <c:v>2021</c:v>
                  </c:pt>
                  <c:pt idx="19">
                    <c:v>2021</c:v>
                  </c:pt>
                  <c:pt idx="20">
                    <c:v>2021</c:v>
                  </c:pt>
                  <c:pt idx="21">
                    <c:v>2021</c:v>
                  </c:pt>
                  <c:pt idx="22">
                    <c:v>2021</c:v>
                  </c:pt>
                  <c:pt idx="23">
                    <c:v>2021</c:v>
                  </c:pt>
                </c:lvl>
                <c:lvl>
                  <c:pt idx="0">
                    <c:v>9</c:v>
                  </c:pt>
                  <c:pt idx="1">
                    <c:v>10</c:v>
                  </c:pt>
                  <c:pt idx="2">
                    <c:v>11</c:v>
                  </c:pt>
                  <c:pt idx="3">
                    <c:v>12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5</c:v>
                  </c:pt>
                  <c:pt idx="9">
                    <c:v>6</c:v>
                  </c:pt>
                  <c:pt idx="10">
                    <c:v>7</c:v>
                  </c:pt>
                  <c:pt idx="11">
                    <c:v>8</c:v>
                  </c:pt>
                  <c:pt idx="12">
                    <c:v>9</c:v>
                  </c:pt>
                  <c:pt idx="13">
                    <c:v>10</c:v>
                  </c:pt>
                  <c:pt idx="14">
                    <c:v>11</c:v>
                  </c:pt>
                  <c:pt idx="15">
                    <c:v>12</c:v>
                  </c:pt>
                  <c:pt idx="16">
                    <c:v>1</c:v>
                  </c:pt>
                  <c:pt idx="17">
                    <c:v>2</c:v>
                  </c:pt>
                  <c:pt idx="18">
                    <c:v>3</c:v>
                  </c:pt>
                  <c:pt idx="19">
                    <c:v>4</c:v>
                  </c:pt>
                  <c:pt idx="20">
                    <c:v>5</c:v>
                  </c:pt>
                  <c:pt idx="21">
                    <c:v>6</c:v>
                  </c:pt>
                  <c:pt idx="22">
                    <c:v>7</c:v>
                  </c:pt>
                  <c:pt idx="23">
                    <c:v>8</c:v>
                  </c:pt>
                </c:lvl>
              </c:multiLvlStrCache>
            </c:multiLvl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4496260</c:v>
                </c:pt>
                <c:pt idx="1">
                  <c:v>5135902</c:v>
                </c:pt>
                <c:pt idx="2">
                  <c:v>7522893</c:v>
                </c:pt>
                <c:pt idx="3">
                  <c:v>4830405</c:v>
                </c:pt>
                <c:pt idx="4">
                  <c:v>4740600</c:v>
                </c:pt>
                <c:pt idx="5">
                  <c:v>3996228</c:v>
                </c:pt>
                <c:pt idx="6">
                  <c:v>378771</c:v>
                </c:pt>
                <c:pt idx="7">
                  <c:v>395035</c:v>
                </c:pt>
                <c:pt idx="8">
                  <c:v>783813</c:v>
                </c:pt>
                <c:pt idx="9">
                  <c:v>1695217</c:v>
                </c:pt>
                <c:pt idx="10">
                  <c:v>2551159</c:v>
                </c:pt>
                <c:pt idx="11">
                  <c:v>2786648</c:v>
                </c:pt>
                <c:pt idx="12">
                  <c:v>12353510</c:v>
                </c:pt>
                <c:pt idx="13">
                  <c:v>13218636</c:v>
                </c:pt>
                <c:pt idx="14">
                  <c:v>20464999</c:v>
                </c:pt>
                <c:pt idx="15">
                  <c:v>12944660</c:v>
                </c:pt>
                <c:pt idx="16">
                  <c:v>12399393</c:v>
                </c:pt>
                <c:pt idx="17">
                  <c:v>10129736</c:v>
                </c:pt>
                <c:pt idx="18">
                  <c:v>12144061</c:v>
                </c:pt>
                <c:pt idx="19">
                  <c:v>7312000</c:v>
                </c:pt>
                <c:pt idx="20">
                  <c:v>12150225</c:v>
                </c:pt>
                <c:pt idx="21">
                  <c:v>9824521</c:v>
                </c:pt>
                <c:pt idx="22">
                  <c:v>12092346</c:v>
                </c:pt>
                <c:pt idx="23">
                  <c:v>7178708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07-4725-A632-19AC60AF9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-33"/>
        <c:axId val="1594984832"/>
        <c:axId val="159499315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Month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9</c:v>
                      </c:pt>
                      <c:pt idx="1">
                        <c:v>10</c:v>
                      </c:pt>
                      <c:pt idx="2">
                        <c:v>11</c:v>
                      </c:pt>
                      <c:pt idx="3">
                        <c:v>12</c:v>
                      </c:pt>
                      <c:pt idx="4">
                        <c:v>1</c:v>
                      </c:pt>
                      <c:pt idx="5">
                        <c:v>2</c:v>
                      </c:pt>
                      <c:pt idx="6">
                        <c:v>3</c:v>
                      </c:pt>
                      <c:pt idx="7">
                        <c:v>4</c:v>
                      </c:pt>
                      <c:pt idx="8">
                        <c:v>5</c:v>
                      </c:pt>
                      <c:pt idx="9">
                        <c:v>6</c:v>
                      </c:pt>
                      <c:pt idx="10">
                        <c:v>7</c:v>
                      </c:pt>
                      <c:pt idx="11">
                        <c:v>8</c:v>
                      </c:pt>
                      <c:pt idx="12">
                        <c:v>9</c:v>
                      </c:pt>
                      <c:pt idx="13">
                        <c:v>10</c:v>
                      </c:pt>
                      <c:pt idx="14">
                        <c:v>11</c:v>
                      </c:pt>
                      <c:pt idx="15">
                        <c:v>12</c:v>
                      </c:pt>
                      <c:pt idx="16">
                        <c:v>1</c:v>
                      </c:pt>
                      <c:pt idx="17">
                        <c:v>2</c:v>
                      </c:pt>
                      <c:pt idx="18">
                        <c:v>3</c:v>
                      </c:pt>
                      <c:pt idx="19">
                        <c:v>4</c:v>
                      </c:pt>
                      <c:pt idx="20">
                        <c:v>5</c:v>
                      </c:pt>
                      <c:pt idx="21">
                        <c:v>6</c:v>
                      </c:pt>
                      <c:pt idx="22">
                        <c:v>7</c:v>
                      </c:pt>
                      <c:pt idx="23">
                        <c:v>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F07-4725-A632-19AC60AF9617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Year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2019</c:v>
                      </c:pt>
                      <c:pt idx="1">
                        <c:v>2019</c:v>
                      </c:pt>
                      <c:pt idx="2">
                        <c:v>2019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2020</c:v>
                      </c:pt>
                      <c:pt idx="6">
                        <c:v>2020</c:v>
                      </c:pt>
                      <c:pt idx="7">
                        <c:v>2020</c:v>
                      </c:pt>
                      <c:pt idx="8">
                        <c:v>2020</c:v>
                      </c:pt>
                      <c:pt idx="9">
                        <c:v>2020</c:v>
                      </c:pt>
                      <c:pt idx="10">
                        <c:v>2020</c:v>
                      </c:pt>
                      <c:pt idx="11">
                        <c:v>2020</c:v>
                      </c:pt>
                      <c:pt idx="12">
                        <c:v>2020</c:v>
                      </c:pt>
                      <c:pt idx="13">
                        <c:v>2020</c:v>
                      </c:pt>
                      <c:pt idx="14">
                        <c:v>2020</c:v>
                      </c:pt>
                      <c:pt idx="15">
                        <c:v>2020</c:v>
                      </c:pt>
                      <c:pt idx="16">
                        <c:v>2021</c:v>
                      </c:pt>
                      <c:pt idx="17">
                        <c:v>2021</c:v>
                      </c:pt>
                      <c:pt idx="18">
                        <c:v>2021</c:v>
                      </c:pt>
                      <c:pt idx="19">
                        <c:v>2021</c:v>
                      </c:pt>
                      <c:pt idx="20">
                        <c:v>2021</c:v>
                      </c:pt>
                      <c:pt idx="21">
                        <c:v>2021</c:v>
                      </c:pt>
                      <c:pt idx="22">
                        <c:v>2021</c:v>
                      </c:pt>
                      <c:pt idx="23">
                        <c:v>2021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F07-4725-A632-19AC60AF9617}"/>
                  </c:ext>
                </c:extLst>
              </c15:ser>
            </c15:filteredBarSeries>
          </c:ext>
        </c:extLst>
      </c:barChart>
      <c:catAx>
        <c:axId val="1594984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93152"/>
        <c:crosses val="autoZero"/>
        <c:auto val="1"/>
        <c:lblAlgn val="ctr"/>
        <c:lblOffset val="100"/>
        <c:noMultiLvlLbl val="0"/>
      </c:catAx>
      <c:valAx>
        <c:axId val="159499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84832"/>
        <c:crosses val="autoZero"/>
        <c:crossBetween val="between"/>
        <c:majorUnit val="25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2700" cmpd="sng">
      <a:noFill/>
      <a:prstDash val="solid"/>
    </a:ln>
    <a:effectLst/>
  </c:spPr>
  <c:txPr>
    <a:bodyPr/>
    <a:lstStyle/>
    <a:p>
      <a:pPr>
        <a:defRPr lang="zh-CN">
          <a:solidFill>
            <a:schemeClr val="bg2"/>
          </a:solidFill>
        </a:defRPr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F40EE-CC17-4BC3-BB7B-65DD2FC030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B7666-F619-4AA5-969F-6053C26D00F5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xresdefault"/>
          <p:cNvPicPr>
            <a:picLocks noChangeAspect="1"/>
          </p:cNvPicPr>
          <p:nvPr/>
        </p:nvPicPr>
        <p:blipFill>
          <a:blip r:embed="rId2"/>
          <a:srcRect l="19354" t="824" r="20917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677025" y="1702534"/>
            <a:ext cx="4364831" cy="16300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</a:t>
            </a:r>
            <a:r>
              <a:rPr kumimoji="0" lang="pt-BR" altLang="en-US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</a:t>
            </a: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Hardwares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715125" y="3571875"/>
            <a:ext cx="3470275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Ad Hoc business insights requests</a:t>
            </a:r>
          </a:p>
        </p:txBody>
      </p:sp>
      <p:sp>
        <p:nvSpPr>
          <p:cNvPr id="4" name="矩形 3"/>
          <p:cNvSpPr/>
          <p:nvPr/>
        </p:nvSpPr>
        <p:spPr>
          <a:xfrm>
            <a:off x="5948363" y="1619250"/>
            <a:ext cx="295275" cy="1714500"/>
          </a:xfrm>
          <a:prstGeom prst="rect">
            <a:avLst/>
          </a:prstGeom>
          <a:solidFill>
            <a:srgbClr val="ED5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R" panose="00020600040101010101" charset="-122"/>
              <a:ea typeface="OPPOSans R" panose="00020600040101010101" charset="-122"/>
              <a:cs typeface="+mn-cs"/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9736455" y="5934075"/>
            <a:ext cx="1883410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By: João Pedro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186693"/>
              </p:ext>
            </p:extLst>
          </p:nvPr>
        </p:nvGraphicFramePr>
        <p:xfrm>
          <a:off x="3195587" y="2223436"/>
          <a:ext cx="5589372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8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Channel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gross_sales_mln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Retailer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705.532.519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150.664.256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Distributor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107.332.599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channel helped to bring more gross sales in the fiscal year 2021 and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how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Much it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contibuted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?</a:t>
            </a:r>
            <a:endParaRPr kumimoji="1" cap="all" dirty="0">
              <a:solidFill>
                <a:schemeClr val="bg2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443859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A6720160103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2 IN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701.373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A6818160202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688.003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A6819160203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676.245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N&amp;S Division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716088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A2319150302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Gamers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428.498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&amp;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A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2822897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99333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17.434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A4319110306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Velocity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PC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199938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98140"/>
              </p:ext>
            </p:extLst>
          </p:nvPr>
        </p:nvGraphicFramePr>
        <p:xfrm>
          <a:off x="8853095" y="1604030"/>
          <a:ext cx="1653540" cy="4686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5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8800">
                <a:tc>
                  <a:txBody>
                    <a:bodyPr/>
                    <a:lstStyle/>
                    <a:p>
                      <a:pPr algn="ctr"/>
                      <a:r>
                        <a:rPr lang="pt-BR" altLang="zh-CN" dirty="0">
                          <a:latin typeface="+mn-lt"/>
                          <a:ea typeface="+mj-ea"/>
                        </a:rPr>
                        <a:t>market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Australia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Bangladesh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49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Indonesia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Japan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Newzealand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Philiphines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South Korea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69" y="545465"/>
            <a:ext cx="1108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markets in which customer </a:t>
            </a:r>
            <a:r>
              <a:rPr kumimoji="1" lang="en-US" altLang="zh-CN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lang="en-US" altLang="zh-CN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operates it’s business in the APAC region.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9A3ACBC-6467-4C20-A95A-631FF30C09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65" y="1604030"/>
            <a:ext cx="4955178" cy="46856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203234"/>
              </p:ext>
            </p:extLst>
          </p:nvPr>
        </p:nvGraphicFramePr>
        <p:xfrm>
          <a:off x="2004780" y="2800816"/>
          <a:ext cx="8181803" cy="1256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676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unique_products_2021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percentage_chg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6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+mn-lt"/>
                        </a:rPr>
                        <a:t>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dirty="0">
                          <a:latin typeface="+mn-lt"/>
                        </a:rPr>
                        <a:t>334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en-US" sz="2000" dirty="0">
                          <a:latin typeface="+mn-lt"/>
                        </a:rPr>
                        <a:t>+</a:t>
                      </a:r>
                      <a:r>
                        <a:rPr lang="en-US" altLang="zh-CN" sz="2000" dirty="0">
                          <a:latin typeface="+mn-lt"/>
                        </a:rPr>
                        <a:t>36</a:t>
                      </a:r>
                      <a:r>
                        <a:rPr lang="pt-BR" altLang="en-US" sz="2000" dirty="0">
                          <a:latin typeface="+mn-lt"/>
                        </a:rPr>
                        <a:t>,</a:t>
                      </a:r>
                      <a:r>
                        <a:rPr lang="en-US" altLang="zh-CN" sz="2000" dirty="0">
                          <a:latin typeface="+mn-lt"/>
                        </a:rPr>
                        <a:t>33</a:t>
                      </a:r>
                      <a:r>
                        <a:rPr lang="pt-BR" altLang="en-US" sz="2000" dirty="0">
                          <a:latin typeface="+mn-lt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32117" y="536500"/>
            <a:ext cx="113271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What is the percentage of unique product increase in 2021 vs. 2020?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918522"/>
              </p:ext>
            </p:extLst>
          </p:nvPr>
        </p:nvGraphicFramePr>
        <p:xfrm>
          <a:off x="4071486" y="2281187"/>
          <a:ext cx="4049028" cy="340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45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90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product_count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90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66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with all the unique product counts for each segment and</a:t>
            </a:r>
            <a:r>
              <a:rPr kumimoji="1" lang="pt-BR" altLang="en-US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sort them in descending order of product counts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1252220"/>
            <a:ext cx="6845935" cy="39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Number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unique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for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each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segment</a:t>
            </a:r>
            <a:endParaRPr kumimoji="0" lang="pt-BR" altLang="en-US" sz="18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977564"/>
              </p:ext>
            </p:extLst>
          </p:nvPr>
        </p:nvGraphicFramePr>
        <p:xfrm>
          <a:off x="2531445" y="1905802"/>
          <a:ext cx="7129110" cy="34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8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1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378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product_count_2020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  <a:sym typeface="+mn-ea"/>
                        </a:rPr>
                        <a:t>product_count_2021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difference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7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313%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5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148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141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segment had the most increase in unique products in 2021 vs 2020?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609218"/>
              </p:ext>
            </p:extLst>
          </p:nvPr>
        </p:nvGraphicFramePr>
        <p:xfrm>
          <a:off x="2454442" y="1799924"/>
          <a:ext cx="7263229" cy="1482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08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987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product_code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manufacturing_cost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98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A6120110206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HOME Allin1 Gen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240,54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71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A2118150101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Master wired x1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0,89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111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pt-BR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</a:t>
            </a:r>
            <a:r>
              <a:rPr kumimoji="1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roducts that have the highest and lowest manufacturing costs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57BAD3E-8F0C-46B6-8287-D01BF147FE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4" y="3673476"/>
            <a:ext cx="2613466" cy="261346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62D15FD-FDF4-49A0-BDEC-FF2FD4F9E9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36" y="3672275"/>
            <a:ext cx="2223553" cy="26146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908002"/>
              </p:ext>
            </p:extLst>
          </p:nvPr>
        </p:nvGraphicFramePr>
        <p:xfrm>
          <a:off x="2531445" y="2156060"/>
          <a:ext cx="7129109" cy="3065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2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5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03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273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average_discount_percentage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27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Flipkart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0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Viveks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Ezone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28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Croma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25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Amazon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29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33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which contains the top 5 customers who received an average high pre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invoice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discount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pct for the fiscal year 2021 and in the Indian market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70" y="545465"/>
            <a:ext cx="108604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Gross sales amount for the customer </a:t>
            </a:r>
            <a:r>
              <a:rPr kumimoji="1" sz="1600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sz="1600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for each month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913765"/>
            <a:ext cx="10860405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This analysis helps to get an idea of low and high-performing months and take strategic decisions</a:t>
            </a:r>
          </a:p>
        </p:txBody>
      </p:sp>
      <p:graphicFrame>
        <p:nvGraphicFramePr>
          <p:cNvPr id="2" name="图表 4"/>
          <p:cNvGraphicFramePr/>
          <p:nvPr>
            <p:extLst>
              <p:ext uri="{D42A27DB-BD31-4B8C-83A1-F6EECF244321}">
                <p14:modId xmlns:p14="http://schemas.microsoft.com/office/powerpoint/2010/main" val="1173944429"/>
              </p:ext>
            </p:extLst>
          </p:nvPr>
        </p:nvGraphicFramePr>
        <p:xfrm>
          <a:off x="1453478" y="1742029"/>
          <a:ext cx="8818880" cy="4037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370933"/>
              </p:ext>
            </p:extLst>
          </p:nvPr>
        </p:nvGraphicFramePr>
        <p:xfrm>
          <a:off x="3753853" y="2156059"/>
          <a:ext cx="4684294" cy="2988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9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545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Quarter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65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915.790.241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45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373.299.747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191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963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175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807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quarter of 2020, got the maximum 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quantity?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Theme">
  <a:themeElements>
    <a:clrScheme name="Personalizada 6">
      <a:dk1>
        <a:srgbClr val="3C3C3C"/>
      </a:dk1>
      <a:lt1>
        <a:srgbClr val="F0F0F0"/>
      </a:lt1>
      <a:dk2>
        <a:srgbClr val="3C3C3C"/>
      </a:dk2>
      <a:lt2>
        <a:srgbClr val="F0F0F0"/>
      </a:lt2>
      <a:accent1>
        <a:srgbClr val="045249"/>
      </a:accent1>
      <a:accent2>
        <a:srgbClr val="049373"/>
      </a:accent2>
      <a:accent3>
        <a:srgbClr val="64BF9C"/>
      </a:accent3>
      <a:accent4>
        <a:srgbClr val="C30217"/>
      </a:accent4>
      <a:accent5>
        <a:srgbClr val="FC9804"/>
      </a:accent5>
      <a:accent6>
        <a:srgbClr val="847C78"/>
      </a:accent6>
      <a:hlink>
        <a:srgbClr val="045249"/>
      </a:hlink>
      <a:folHlink>
        <a:srgbClr val="BFBF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545</Words>
  <Application>Microsoft Office PowerPoint</Application>
  <PresentationFormat>Widescreen</PresentationFormat>
  <Paragraphs>186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等线</vt:lpstr>
      <vt:lpstr>Arial</vt:lpstr>
      <vt:lpstr>OPPOSans R</vt:lpstr>
      <vt:lpstr>Arial Black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jie</dc:creator>
  <cp:lastModifiedBy>João Pedro Betanza Dal Caro</cp:lastModifiedBy>
  <cp:revision>148</cp:revision>
  <dcterms:created xsi:type="dcterms:W3CDTF">2022-08-07T07:49:00Z</dcterms:created>
  <dcterms:modified xsi:type="dcterms:W3CDTF">2024-03-05T13:05:58Z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C032E3E9DFA0482A81A2DDD017AEFFA8</vt:lpwstr>
  </property>
  <property fmtid="{D5CDD505-2E9C-101B-9397-08002B2CF9AE}" pid="3" name="KSOProductBuildVer">
    <vt:lpwstr>1033-11.2.0.11225</vt:lpwstr>
  </property>
</Properties>
</file>

<file path=docProps/thumbnail.jpeg>
</file>